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E49A5-3A93-AEE7-C509-F8E9582C21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A57C8C-9D1A-A0FD-0137-92BD046F8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13E6C-4E48-DD5C-45C8-9D20F9C3A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A1CE-7C78-49C7-B54E-03AA29BDBEB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A7B0E3-48D7-1532-95DD-53FD3DB8A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9C4DCD-FFD4-BB04-3D61-BAF111429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E308-4D1F-4DFC-BE84-383D6A169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883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904F1-E8FF-FB1B-7648-E1AE0323C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751D52-3BCF-BF6A-255D-E89B3062FB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39367-9A03-F35F-26A4-2DD7C67B0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A1CE-7C78-49C7-B54E-03AA29BDBEB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9563C-D266-AFE2-BBB2-EA64FB09D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96B8C-D984-2DE1-FD4A-C5AF9C021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E308-4D1F-4DFC-BE84-383D6A169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667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C2468A-86F0-AC77-45E1-3B68B98492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415CE0-65E7-2E11-6A19-EE78F9428C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DEA52-0228-F40A-CBC7-518BC9F5E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A1CE-7C78-49C7-B54E-03AA29BDBEB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6F47BA-AF46-255E-CFD0-50FAA0131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967E7-FC35-6098-2F7D-6CD69DF93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E308-4D1F-4DFC-BE84-383D6A169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662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19278-D3E2-820E-F5A9-FEB18475C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21F55-B39E-0A82-96FC-1994E3ABB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0B47C4-3C15-C035-DD0C-678B1BF46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A1CE-7C78-49C7-B54E-03AA29BDBEB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E344-E22F-270E-F415-7A601F462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41BF1-B004-A48C-F565-48C61266B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E308-4D1F-4DFC-BE84-383D6A169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931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89452-ABAA-A6FB-28F1-FB4A18E14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28149B-853C-13C5-82CF-4891F216E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242BF9-B84E-BF81-9E46-989224EEF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A1CE-7C78-49C7-B54E-03AA29BDBEB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F50F2-BE51-A9B3-8B7D-737C32DE9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5748D0-2E8A-EE26-9F1B-EB848C0E2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E308-4D1F-4DFC-BE84-383D6A169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960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1E734-AD85-9721-5F82-A80EFB805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E0E42-F014-C889-6AC7-372F2870EF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A04511-4654-6AE6-1B43-8C4A504CB4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E1EAAB-5AA3-DEBD-7879-E1A2025A5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A1CE-7C78-49C7-B54E-03AA29BDBEB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D57854-0039-C5E3-F41B-72EED7216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1A3AA4-5154-691A-35CB-C7A630B50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E308-4D1F-4DFC-BE84-383D6A169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5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B82EF-D68F-7FE2-3D97-FAB74D727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9F3C07-A750-BDBC-47AA-5D772F8A3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05F3A4-9361-58DA-E98D-4801F2F58A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EDD770-522B-D319-DC82-A03C392A5A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A54AB5-38B9-0FB9-48A6-FAD0DA6466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0DC968-F559-7CC1-D452-0EE989916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A1CE-7C78-49C7-B54E-03AA29BDBEB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6BB6DD-97D5-3D67-8B3C-DC9819CCF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44250B-C753-CD3C-8DFF-2E7443C24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E308-4D1F-4DFC-BE84-383D6A169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251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60C52-A7BC-157C-DC5F-1E1E467A8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6A9883-D1B1-802C-FF5D-7A4208DF9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A1CE-7C78-49C7-B54E-03AA29BDBEB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CDA0AD-12F3-90F3-EE97-E4C32C123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AC0093-7E13-C2D5-07A2-D7585865F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E308-4D1F-4DFC-BE84-383D6A169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808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D14C7D-ADF5-9FDF-AC88-DA46CF0D0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A1CE-7C78-49C7-B54E-03AA29BDBEB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088059-9A03-66F1-3350-D552B00C5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B8B709-6828-4382-D758-3F2CEFCAE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E308-4D1F-4DFC-BE84-383D6A169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501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93BD4-9E05-76EC-4192-BEB908473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A37DE-3034-137B-8B4F-F4E7590DD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7297A2-4EA2-9115-C28A-1F2DBA689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B6A9C2-A620-AA16-669F-99DDD9E3B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A1CE-7C78-49C7-B54E-03AA29BDBEB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BE675F-0F55-2262-4499-6D04E698A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40010A-E804-539B-C49A-9A31C49B0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E308-4D1F-4DFC-BE84-383D6A169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99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9D27E-C62A-51B4-32D3-15947A378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C797FF-C89F-54E2-47D2-6FE9FE3D53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7BF27-8B30-B426-EA58-3A70D2228B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533EBC-AABF-E854-A1D3-3CA706F21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A1CE-7C78-49C7-B54E-03AA29BDBEB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351E0C-04E8-DED3-E462-B75DEA3EE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D7AFD9-4950-EEF1-34A1-5D6DA57C9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E308-4D1F-4DFC-BE84-383D6A169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96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C6B71B-AFCB-797C-0DF2-FFAFC66FB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1D0C9C-6D12-9E48-8360-6F1B1529BB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25D26E-C5B9-1D1D-3872-EF90031E88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FA1CE-7C78-49C7-B54E-03AA29BDBEBD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1353A-63A1-D7BA-4807-7B4747B732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84F9A8-2E6D-F22F-730E-D34EEEACB0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EE308-4D1F-4DFC-BE84-383D6A169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11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70991-E800-A2CE-0397-C457990119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5290" y="1122363"/>
            <a:ext cx="7015163" cy="272818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dirty="0" err="1"/>
              <a:t>PFAs</a:t>
            </a:r>
            <a:r>
              <a:rPr lang="en-US" dirty="0"/>
              <a:t> In The Pacific Northwest – A Lawyer’s Perspective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539041-D6FA-C424-AA41-C141A0B641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2550"/>
            <a:ext cx="9144000" cy="171974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David A. Rabbino, Jordan Ramis PC</a:t>
            </a:r>
          </a:p>
          <a:p>
            <a:r>
              <a:rPr lang="en-US" dirty="0"/>
              <a:t>Northwest Remediation Conference</a:t>
            </a:r>
          </a:p>
          <a:p>
            <a:r>
              <a:rPr lang="en-US" dirty="0"/>
              <a:t>Greater Tacoma Convention &amp; Trade Center</a:t>
            </a:r>
          </a:p>
          <a:p>
            <a:r>
              <a:rPr lang="en-US" dirty="0"/>
              <a:t>May 2, 2024</a:t>
            </a:r>
          </a:p>
        </p:txBody>
      </p:sp>
      <p:pic>
        <p:nvPicPr>
          <p:cNvPr id="1026" name="0.yttiojp8plf">
            <a:extLst>
              <a:ext uri="{FF2B5EF4-FFF2-40B4-BE49-F238E27FC236}">
                <a16:creationId xmlns:a16="http://schemas.microsoft.com/office/drawing/2014/main" id="{FAC1B06F-3363-FBCE-9838-123B28B69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5290" y="163383"/>
            <a:ext cx="6981479" cy="79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3330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78271-4EE8-7AEA-A0D7-ECF89F571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4492"/>
            <a:ext cx="10515600" cy="1325563"/>
          </a:xfrm>
        </p:spPr>
        <p:txBody>
          <a:bodyPr/>
          <a:lstStyle/>
          <a:p>
            <a:r>
              <a:rPr lang="en-US" dirty="0"/>
              <a:t>		Where Are We Right 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5DFD5-2240-BB65-E17E-EEC0FD0B0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Arial Black" panose="020B0A04020102020204" pitchFamily="34" charset="0"/>
                <a:ea typeface="SimSun" panose="02010600030101010101" pitchFamily="2" charset="-122"/>
              </a:rPr>
              <a:t>Basically In “No Man’s Land”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Arial Black" panose="020B0A04020102020204" pitchFamily="34" charset="0"/>
              <a:ea typeface="SimSun" panose="02010600030101010101" pitchFamily="2" charset="-122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Arial Black" panose="020B0A04020102020204" pitchFamily="34" charset="0"/>
              <a:ea typeface="SimSun" panose="02010600030101010101" pitchFamily="2" charset="-122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effectLst/>
                <a:latin typeface="Arial Black" panose="020B0A04020102020204" pitchFamily="34" charset="0"/>
                <a:ea typeface="SimSun" panose="02010600030101010101" pitchFamily="2" charset="-122"/>
              </a:rPr>
              <a:t>PFAs</a:t>
            </a:r>
            <a:r>
              <a:rPr lang="en-US" sz="2400" dirty="0">
                <a:effectLst/>
                <a:latin typeface="Arial Black" panose="020B0A04020102020204" pitchFamily="34" charset="0"/>
                <a:ea typeface="SimSun" panose="02010600030101010101" pitchFamily="2" charset="-122"/>
              </a:rPr>
              <a:t> Regulation Is Just Starting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Arial Black" panose="020B0A04020102020204" pitchFamily="34" charset="0"/>
              <a:ea typeface="SimSun" panose="02010600030101010101" pitchFamily="2" charset="-122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Arial Black" panose="020B0A04020102020204" pitchFamily="34" charset="0"/>
              <a:ea typeface="SimSun" panose="02010600030101010101" pitchFamily="2" charset="-122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Arial Black" panose="020B0A04020102020204" pitchFamily="34" charset="0"/>
              <a:ea typeface="SimSun" panose="02010600030101010101" pitchFamily="2" charset="-122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Arial Black" panose="020B0A04020102020204" pitchFamily="34" charset="0"/>
                <a:ea typeface="SimSun" panose="02010600030101010101" pitchFamily="2" charset="-122"/>
              </a:rPr>
              <a:t>As A Result, Right Now Uncertainty Abounds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Arial Black" panose="020B0A04020102020204" pitchFamily="34" charset="0"/>
              <a:ea typeface="SimSun" panose="02010600030101010101" pitchFamily="2" charset="-122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Arial Black" panose="020B0A0402010202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Arial Black" panose="020B0A0402010202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From A Legal Perspective, “Uncertainty” Is A Problem</a:t>
            </a:r>
            <a:endParaRPr lang="en-US" sz="2400" dirty="0">
              <a:latin typeface="Arial Black" panose="020B0A04020102020204" pitchFamily="34" charset="0"/>
            </a:endParaRPr>
          </a:p>
        </p:txBody>
      </p:sp>
      <p:pic>
        <p:nvPicPr>
          <p:cNvPr id="4" name="0.yttiojp8plf">
            <a:extLst>
              <a:ext uri="{FF2B5EF4-FFF2-40B4-BE49-F238E27FC236}">
                <a16:creationId xmlns:a16="http://schemas.microsoft.com/office/drawing/2014/main" id="{4746F51B-9E9A-75E6-B2AD-226D4891E0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7469" y="146409"/>
            <a:ext cx="3832739" cy="437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21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EB3F1-DBC3-6AF4-7375-0C9E2A4F1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5517"/>
            <a:ext cx="10515600" cy="1325563"/>
          </a:xfrm>
        </p:spPr>
        <p:txBody>
          <a:bodyPr/>
          <a:lstStyle/>
          <a:p>
            <a:r>
              <a:rPr lang="en-US" dirty="0"/>
              <a:t>		   Why Is This A Problem?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897E6-6B2B-DC1E-677E-C2A37CEA8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Arial Black" panose="020B0A04020102020204" pitchFamily="34" charset="0"/>
                <a:ea typeface="SimSun" panose="02010600030101010101" pitchFamily="2" charset="-122"/>
              </a:rPr>
              <a:t>Uniformity/Consistency In Regulation Is Key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Arial Black" panose="020B0A04020102020204" pitchFamily="34" charset="0"/>
                <a:ea typeface="SimSun" panose="02010600030101010101" pitchFamily="2" charset="-122"/>
              </a:rPr>
              <a:t> 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Arial Black" panose="020B0A04020102020204" pitchFamily="34" charset="0"/>
              <a:ea typeface="SimSun" panose="02010600030101010101" pitchFamily="2" charset="-122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Arial Black" panose="020B0A04020102020204" pitchFamily="34" charset="0"/>
                <a:ea typeface="SimSun" panose="02010600030101010101" pitchFamily="2" charset="-122"/>
              </a:rPr>
              <a:t>Right Now Regulation Has Been Run By The States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Arial Black" panose="020B0A04020102020204" pitchFamily="34" charset="0"/>
                <a:ea typeface="SimSun" panose="02010600030101010101" pitchFamily="2" charset="-122"/>
              </a:rPr>
              <a:t> 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Arial Black" panose="020B0A04020102020204" pitchFamily="34" charset="0"/>
              <a:ea typeface="SimSun" panose="02010600030101010101" pitchFamily="2" charset="-122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Arial Black" panose="020B0A04020102020204" pitchFamily="34" charset="0"/>
                <a:ea typeface="SimSun" panose="02010600030101010101" pitchFamily="2" charset="-122"/>
              </a:rPr>
              <a:t>That Has Resulted In Inconsistency, Different States Have Different Standards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Arial Black" panose="020B0A04020102020204" pitchFamily="34" charset="0"/>
              <a:ea typeface="SimSun" panose="02010600030101010101" pitchFamily="2" charset="-122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Arial Black" panose="020B0A0402010202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Open Question Whether EPA’s Recent Addition Of </a:t>
            </a:r>
            <a:r>
              <a:rPr lang="en-US" sz="2400" dirty="0" err="1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PFOs</a:t>
            </a:r>
            <a:r>
              <a:rPr lang="en-US" sz="2400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and </a:t>
            </a:r>
            <a:r>
              <a:rPr lang="en-US" sz="2400" dirty="0" err="1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PFAs</a:t>
            </a:r>
            <a:r>
              <a:rPr lang="en-US" sz="2400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To Hazardous Substance List Will Be Helpful</a:t>
            </a:r>
            <a:endParaRPr lang="en-US" sz="2400" dirty="0">
              <a:latin typeface="Arial Black" panose="020B0A04020102020204" pitchFamily="34" charset="0"/>
            </a:endParaRPr>
          </a:p>
        </p:txBody>
      </p:sp>
      <p:pic>
        <p:nvPicPr>
          <p:cNvPr id="4" name="0.yttiojp8plf">
            <a:extLst>
              <a:ext uri="{FF2B5EF4-FFF2-40B4-BE49-F238E27FC236}">
                <a16:creationId xmlns:a16="http://schemas.microsoft.com/office/drawing/2014/main" id="{6E9F6CC2-84DC-AA85-8F99-7E755600D5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7469" y="146409"/>
            <a:ext cx="3832739" cy="437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8493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7AA31-3B64-4B94-E255-CFD976F20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8739"/>
            <a:ext cx="10515600" cy="1325563"/>
          </a:xfrm>
        </p:spPr>
        <p:txBody>
          <a:bodyPr/>
          <a:lstStyle/>
          <a:p>
            <a:r>
              <a:rPr lang="en-US" dirty="0"/>
              <a:t>	  Why As A Lawyer Am I Concerned?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572CC-51B0-92E2-7B0F-AB286AC1A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Arial Black" panose="020B0A04020102020204" pitchFamily="34" charset="0"/>
                <a:ea typeface="SimSun" panose="02010600030101010101" pitchFamily="2" charset="-122"/>
              </a:rPr>
              <a:t>Questions Still Abound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Arial Black" panose="020B0A04020102020204" pitchFamily="34" charset="0"/>
                <a:ea typeface="SimSun" panose="02010600030101010101" pitchFamily="2" charset="-122"/>
              </a:rPr>
              <a:t> 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Arial Black" panose="020B0A04020102020204" pitchFamily="34" charset="0"/>
                <a:ea typeface="SimSun" panose="02010600030101010101" pitchFamily="2" charset="-122"/>
              </a:rPr>
              <a:t>Science Is Still Trying To Determine How </a:t>
            </a:r>
            <a:r>
              <a:rPr lang="en-US" sz="2400" dirty="0" err="1">
                <a:effectLst/>
                <a:latin typeface="Arial Black" panose="020B0A04020102020204" pitchFamily="34" charset="0"/>
                <a:ea typeface="SimSun" panose="02010600030101010101" pitchFamily="2" charset="-122"/>
              </a:rPr>
              <a:t>PFAs</a:t>
            </a:r>
            <a:r>
              <a:rPr lang="en-US" sz="2400" dirty="0">
                <a:effectLst/>
                <a:latin typeface="Arial Black" panose="020B0A04020102020204" pitchFamily="34" charset="0"/>
                <a:ea typeface="SimSun" panose="02010600030101010101" pitchFamily="2" charset="-122"/>
              </a:rPr>
              <a:t> Move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Arial Black" panose="020B0A04020102020204" pitchFamily="34" charset="0"/>
              <a:ea typeface="SimSun" panose="02010600030101010101" pitchFamily="2" charset="-122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Arial Black" panose="020B0A04020102020204" pitchFamily="34" charset="0"/>
                <a:ea typeface="SimSun" panose="02010600030101010101" pitchFamily="2" charset="-122"/>
              </a:rPr>
              <a:t>Is The Current Technology Able To Remediate To Proposed Cleanup Standards?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Arial Black" panose="020B0A04020102020204" pitchFamily="34" charset="0"/>
                <a:ea typeface="SimSun" panose="02010600030101010101" pitchFamily="2" charset="-122"/>
              </a:rPr>
              <a:t> 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Arial Black" panose="020B0A04020102020204" pitchFamily="34" charset="0"/>
                <a:ea typeface="SimSun" panose="02010600030101010101" pitchFamily="2" charset="-122"/>
              </a:rPr>
              <a:t>Is The New Listing A Basis To “Reopen” Past Settlements?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Arial Black" panose="020B0A04020102020204" pitchFamily="34" charset="0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en-US" sz="2400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Will This Serve As A Basis To Compel Additional Work Post-ROD?</a:t>
            </a:r>
            <a:endParaRPr lang="en-US" sz="2400" dirty="0">
              <a:latin typeface="Arial Black" panose="020B0A04020102020204" pitchFamily="34" charset="0"/>
            </a:endParaRPr>
          </a:p>
        </p:txBody>
      </p:sp>
      <p:pic>
        <p:nvPicPr>
          <p:cNvPr id="4" name="0.yttiojp8plf">
            <a:extLst>
              <a:ext uri="{FF2B5EF4-FFF2-40B4-BE49-F238E27FC236}">
                <a16:creationId xmlns:a16="http://schemas.microsoft.com/office/drawing/2014/main" id="{AE4C932D-9B69-5683-93E6-F92F727CB4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7469" y="146409"/>
            <a:ext cx="3832739" cy="437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2350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E268F-6D21-3E57-F250-0BE97E01E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3260"/>
            <a:ext cx="10515600" cy="1325563"/>
          </a:xfrm>
        </p:spPr>
        <p:txBody>
          <a:bodyPr/>
          <a:lstStyle/>
          <a:p>
            <a:r>
              <a:rPr lang="en-US" dirty="0"/>
              <a:t>	   How Can This Impact My Clients?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ACA26-9A8C-FB5F-16B1-788609CC0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9908"/>
            <a:ext cx="10515600" cy="4351338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effectLst/>
                <a:latin typeface="Arial Black" panose="020B0A04020102020204" pitchFamily="34" charset="0"/>
                <a:ea typeface="SimSun" panose="02010600030101010101" pitchFamily="2" charset="-122"/>
              </a:rPr>
              <a:t>PFAs</a:t>
            </a:r>
            <a:r>
              <a:rPr lang="en-US" sz="2400" dirty="0">
                <a:effectLst/>
                <a:latin typeface="Arial Black" panose="020B0A04020102020204" pitchFamily="34" charset="0"/>
                <a:ea typeface="SimSun" panose="02010600030101010101" pitchFamily="2" charset="-122"/>
              </a:rPr>
              <a:t> Are Ubiquitous; They Are In Almost Every Product Sold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Arial Black" panose="020B0A04020102020204" pitchFamily="34" charset="0"/>
              <a:ea typeface="SimSun" panose="02010600030101010101" pitchFamily="2" charset="-122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Arial Black" panose="020B0A04020102020204" pitchFamily="34" charset="0"/>
                <a:ea typeface="SimSun" panose="02010600030101010101" pitchFamily="2" charset="-122"/>
              </a:rPr>
              <a:t>They Are Likely At Every Property; What Due Diligence Is Needed?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Arial Black" panose="020B0A04020102020204" pitchFamily="34" charset="0"/>
              <a:ea typeface="SimSun" panose="02010600030101010101" pitchFamily="2" charset="-122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Arial Black" panose="020B0A04020102020204" pitchFamily="34" charset="0"/>
                <a:ea typeface="SimSun" panose="02010600030101010101" pitchFamily="2" charset="-122"/>
              </a:rPr>
              <a:t>Cleanup Levels Are Very, Very Low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Arial Black" panose="020B0A04020102020204" pitchFamily="34" charset="0"/>
              <a:ea typeface="SimSun" panose="02010600030101010101" pitchFamily="2" charset="-122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Arial Black" panose="020B0A04020102020204" pitchFamily="34" charset="0"/>
                <a:ea typeface="SimSun" panose="02010600030101010101" pitchFamily="2" charset="-122"/>
              </a:rPr>
              <a:t>Cost Of Cleanups Could Be “Challenging” To Come Up With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Arial Black" panose="020B0A04020102020204" pitchFamily="34" charset="0"/>
              <a:ea typeface="SimSun" panose="02010600030101010101" pitchFamily="2" charset="-122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Arial Black" panose="020B0A04020102020204" pitchFamily="34" charset="0"/>
                <a:ea typeface="SimSun" panose="02010600030101010101" pitchFamily="2" charset="-122"/>
              </a:rPr>
              <a:t>May End Up Requiring “Carve Outs” For </a:t>
            </a:r>
            <a:r>
              <a:rPr lang="en-US" sz="2400" dirty="0" err="1">
                <a:effectLst/>
                <a:latin typeface="Arial Black" panose="020B0A04020102020204" pitchFamily="34" charset="0"/>
                <a:ea typeface="SimSun" panose="02010600030101010101" pitchFamily="2" charset="-122"/>
              </a:rPr>
              <a:t>PFAs</a:t>
            </a:r>
            <a:r>
              <a:rPr lang="en-US" sz="2400" dirty="0">
                <a:effectLst/>
                <a:latin typeface="Arial Black" panose="020B0A04020102020204" pitchFamily="34" charset="0"/>
                <a:ea typeface="SimSun" panose="02010600030101010101" pitchFamily="2" charset="-122"/>
              </a:rPr>
              <a:t> In CERCLA Settlements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0.yttiojp8plf">
            <a:extLst>
              <a:ext uri="{FF2B5EF4-FFF2-40B4-BE49-F238E27FC236}">
                <a16:creationId xmlns:a16="http://schemas.microsoft.com/office/drawing/2014/main" id="{041F849D-19D5-3343-BC46-289D9D2A4E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085" y="68038"/>
            <a:ext cx="3832739" cy="437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3475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B9364-A127-14DD-6E33-D825ECA42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4225"/>
            <a:ext cx="10515600" cy="1325563"/>
          </a:xfrm>
        </p:spPr>
        <p:txBody>
          <a:bodyPr/>
          <a:lstStyle/>
          <a:p>
            <a:r>
              <a:rPr lang="en-US" dirty="0"/>
              <a:t>				 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6E777-EC9D-F68F-10E5-997F810B7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algn="ctr">
              <a:lnSpc>
                <a:spcPct val="100000"/>
              </a:lnSpc>
            </a:pPr>
            <a:r>
              <a:rPr lang="en-US" sz="2400" dirty="0"/>
              <a:t>David Rabbino</a:t>
            </a:r>
          </a:p>
          <a:p>
            <a:pPr algn="ctr">
              <a:lnSpc>
                <a:spcPct val="100000"/>
              </a:lnSpc>
            </a:pPr>
            <a:r>
              <a:rPr lang="en-US" sz="2400" dirty="0"/>
              <a:t>Jordan Ramis PC</a:t>
            </a:r>
          </a:p>
          <a:p>
            <a:pPr algn="ctr">
              <a:lnSpc>
                <a:spcPct val="100000"/>
              </a:lnSpc>
            </a:pPr>
            <a:r>
              <a:rPr lang="en-US" sz="2400" dirty="0"/>
              <a:t>1211 SW Fifth Avenue, </a:t>
            </a:r>
            <a:r>
              <a:rPr lang="en-US" sz="2400" dirty="0" err="1"/>
              <a:t>Su</a:t>
            </a:r>
            <a:r>
              <a:rPr lang="en-US" sz="2400" dirty="0"/>
              <a:t>. 2700</a:t>
            </a:r>
          </a:p>
          <a:p>
            <a:pPr algn="ctr">
              <a:lnSpc>
                <a:spcPct val="100000"/>
              </a:lnSpc>
            </a:pPr>
            <a:r>
              <a:rPr lang="en-US" sz="2400" dirty="0"/>
              <a:t>Portland, Oregon 973204</a:t>
            </a:r>
          </a:p>
          <a:p>
            <a:pPr algn="ctr">
              <a:lnSpc>
                <a:spcPct val="100000"/>
              </a:lnSpc>
            </a:pPr>
            <a:r>
              <a:rPr lang="en-US" sz="2400" dirty="0"/>
              <a:t>503-598-5536</a:t>
            </a:r>
          </a:p>
        </p:txBody>
      </p:sp>
      <p:pic>
        <p:nvPicPr>
          <p:cNvPr id="4" name="0.yttiojp8plf">
            <a:extLst>
              <a:ext uri="{FF2B5EF4-FFF2-40B4-BE49-F238E27FC236}">
                <a16:creationId xmlns:a16="http://schemas.microsoft.com/office/drawing/2014/main" id="{20013FFB-4496-6A97-A2C7-B0B443F7FB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869" y="127359"/>
            <a:ext cx="3832739" cy="437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7238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276</Words>
  <Application>Microsoft Office PowerPoint</Application>
  <PresentationFormat>Widescreen</PresentationFormat>
  <Paragraphs>58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Times New Roman</vt:lpstr>
      <vt:lpstr>Office Theme</vt:lpstr>
      <vt:lpstr>  PFAs In The Pacific Northwest – A Lawyer’s Perspective</vt:lpstr>
      <vt:lpstr>  Where Are We Right Now?</vt:lpstr>
      <vt:lpstr>     Why Is This A Problem?</vt:lpstr>
      <vt:lpstr>   Why As A Lawyer Am I Concerned?</vt:lpstr>
      <vt:lpstr>    How Can This Impact My Clients?</vt:lpstr>
      <vt:lpstr>      Questions</vt:lpstr>
    </vt:vector>
  </TitlesOfParts>
  <Company>Jordan Ramis 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LaQuesha D. Rouse</dc:creator>
  <cp:lastModifiedBy>LaQuesha D. Rouse</cp:lastModifiedBy>
  <cp:revision>5</cp:revision>
  <dcterms:created xsi:type="dcterms:W3CDTF">2024-04-29T16:58:17Z</dcterms:created>
  <dcterms:modified xsi:type="dcterms:W3CDTF">2024-04-30T19:55:21Z</dcterms:modified>
</cp:coreProperties>
</file>